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8"/>
  </p:notesMasterIdLst>
  <p:sldIdLst>
    <p:sldId id="309" r:id="rId2"/>
    <p:sldId id="279" r:id="rId3"/>
    <p:sldId id="300" r:id="rId4"/>
    <p:sldId id="310" r:id="rId5"/>
    <p:sldId id="311" r:id="rId6"/>
    <p:sldId id="312" r:id="rId7"/>
    <p:sldId id="313" r:id="rId8"/>
    <p:sldId id="316" r:id="rId9"/>
    <p:sldId id="314" r:id="rId10"/>
    <p:sldId id="278" r:id="rId11"/>
    <p:sldId id="280" r:id="rId12"/>
    <p:sldId id="290" r:id="rId13"/>
    <p:sldId id="289" r:id="rId14"/>
    <p:sldId id="288" r:id="rId15"/>
    <p:sldId id="291" r:id="rId16"/>
    <p:sldId id="315" r:id="rId17"/>
    <p:sldId id="277" r:id="rId18"/>
    <p:sldId id="293" r:id="rId19"/>
    <p:sldId id="307" r:id="rId20"/>
    <p:sldId id="294" r:id="rId21"/>
    <p:sldId id="302" r:id="rId22"/>
    <p:sldId id="285" r:id="rId23"/>
    <p:sldId id="308" r:id="rId24"/>
    <p:sldId id="295" r:id="rId25"/>
    <p:sldId id="296" r:id="rId26"/>
    <p:sldId id="297" r:id="rId27"/>
    <p:sldId id="303" r:id="rId28"/>
    <p:sldId id="298" r:id="rId29"/>
    <p:sldId id="305" r:id="rId30"/>
    <p:sldId id="292" r:id="rId31"/>
    <p:sldId id="318" r:id="rId32"/>
    <p:sldId id="319" r:id="rId33"/>
    <p:sldId id="320" r:id="rId34"/>
    <p:sldId id="317" r:id="rId35"/>
    <p:sldId id="306" r:id="rId36"/>
    <p:sldId id="286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92973" autoAdjust="0"/>
  </p:normalViewPr>
  <p:slideViewPr>
    <p:cSldViewPr snapToGrid="0">
      <p:cViewPr varScale="1">
        <p:scale>
          <a:sx n="109" d="100"/>
          <a:sy n="109" d="100"/>
        </p:scale>
        <p:origin x="124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82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92.0</c:v>
                </c:pt>
                <c:pt idx="1">
                  <c:v>127.0</c:v>
                </c:pt>
                <c:pt idx="2">
                  <c:v>67.0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12-4239-AD26-85C216C1CBB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Contract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250.0</c:v>
                </c:pt>
                <c:pt idx="1">
                  <c:v>188.0</c:v>
                </c:pt>
                <c:pt idx="2">
                  <c:v>118.0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12-4239-AD26-85C216C1CBB2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Ghost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Feuil1!$D$2:$D$4</c:f>
              <c:numCache>
                <c:formatCode>General</c:formatCode>
                <c:ptCount val="3"/>
                <c:pt idx="0">
                  <c:v>548.0</c:v>
                </c:pt>
                <c:pt idx="1">
                  <c:v>780.0</c:v>
                </c:pt>
                <c:pt idx="2">
                  <c:v>325.0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F12-4239-AD26-85C216C1C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19684096"/>
        <c:axId val="1319686144"/>
      </c:barChart>
      <c:catAx>
        <c:axId val="131968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9686144"/>
        <c:crosses val="autoZero"/>
        <c:auto val="1"/>
        <c:lblAlgn val="ctr"/>
        <c:lblOffset val="100"/>
        <c:noMultiLvlLbl val="0"/>
      </c:catAx>
      <c:valAx>
        <c:axId val="131968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968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 smtClean="0"/>
            <a:t>Specification of effects</a:t>
          </a:r>
          <a:endParaRPr lang="en-US" dirty="0"/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 smtClean="0"/>
            <a:t>Flow analysis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 smtClean="0"/>
            <a:t>Program implements specification</a:t>
          </a:r>
          <a:endParaRPr lang="en-US" dirty="0"/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3BAB51-9681-6246-844F-10D24DE866D5}" type="presOf" srcId="{082186F2-40F4-5D4C-811A-30B6EFAE64E0}" destId="{164DA58B-7EE9-FC4D-AEE8-FD0673256FDF}" srcOrd="0" destOrd="0" presId="urn:microsoft.com/office/officeart/2005/8/layout/chevron1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A1B94BDD-52D2-0545-B926-FBE636FBB2E7}" type="presOf" srcId="{9D27558B-14A8-0B46-AD67-5D05B0320CA0}" destId="{5F876772-B122-6245-ADC1-F05F8FD207A6}" srcOrd="0" destOrd="0" presId="urn:microsoft.com/office/officeart/2005/8/layout/chevron1"/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0D94D173-E237-DF45-97CC-B4B1090345DB}" type="presOf" srcId="{E1C36477-3715-9B45-AC14-5F71EADD7014}" destId="{D1369577-EC9B-934F-8531-CD6A90A3D767}" srcOrd="0" destOrd="0" presId="urn:microsoft.com/office/officeart/2005/8/layout/chevron1"/>
    <dgm:cxn modelId="{CB43168D-2D32-394F-987E-81D6F6BFFC1D}" type="presOf" srcId="{CD6C3B2B-0DCA-B14B-934D-D077D9FB727B}" destId="{3FE1F852-91F7-A945-BFF3-25AF5BBA1B38}" srcOrd="0" destOrd="0" presId="urn:microsoft.com/office/officeart/2005/8/layout/chevron1"/>
    <dgm:cxn modelId="{ABC6B14B-D24D-5B42-9814-BF94A6DC3B35}" type="presParOf" srcId="{3FE1F852-91F7-A945-BFF3-25AF5BBA1B38}" destId="{D1369577-EC9B-934F-8531-CD6A90A3D767}" srcOrd="0" destOrd="0" presId="urn:microsoft.com/office/officeart/2005/8/layout/chevron1"/>
    <dgm:cxn modelId="{0174EAB1-AD92-F34B-9272-5B4D637125CD}" type="presParOf" srcId="{3FE1F852-91F7-A945-BFF3-25AF5BBA1B38}" destId="{DACDE36A-AA22-424C-BACB-1C0BB62F5F6D}" srcOrd="1" destOrd="0" presId="urn:microsoft.com/office/officeart/2005/8/layout/chevron1"/>
    <dgm:cxn modelId="{F2F1B056-40C8-CE45-9E0C-BC96B3B9D0AF}" type="presParOf" srcId="{3FE1F852-91F7-A945-BFF3-25AF5BBA1B38}" destId="{164DA58B-7EE9-FC4D-AEE8-FD0673256FDF}" srcOrd="2" destOrd="0" presId="urn:microsoft.com/office/officeart/2005/8/layout/chevron1"/>
    <dgm:cxn modelId="{5F86CBC7-C9E7-B847-BD3E-F9CB529B466E}" type="presParOf" srcId="{3FE1F852-91F7-A945-BFF3-25AF5BBA1B38}" destId="{4BE4CC7D-46C1-EC48-A28F-EA3423B53A26}" srcOrd="3" destOrd="0" presId="urn:microsoft.com/office/officeart/2005/8/layout/chevron1"/>
    <dgm:cxn modelId="{89418CAB-4BF6-534D-95C7-D4AC9BBE1A00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 smtClean="0"/>
            <a:t>Specification of properties</a:t>
          </a:r>
          <a:endParaRPr lang="en-US" dirty="0"/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 smtClean="0"/>
            <a:t>Proof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 smtClean="0"/>
            <a:t>Program implements specification</a:t>
          </a:r>
          <a:endParaRPr lang="en-US" dirty="0"/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F0879B-7A72-E04E-B1A1-38D05BC30EBA}" type="presOf" srcId="{082186F2-40F4-5D4C-811A-30B6EFAE64E0}" destId="{164DA58B-7EE9-FC4D-AEE8-FD0673256FDF}" srcOrd="0" destOrd="0" presId="urn:microsoft.com/office/officeart/2005/8/layout/chevron1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BFDD7B7E-B470-DF46-A9B5-C725CAFC8FAB}" type="presOf" srcId="{E1C36477-3715-9B45-AC14-5F71EADD7014}" destId="{D1369577-EC9B-934F-8531-CD6A90A3D767}" srcOrd="0" destOrd="0" presId="urn:microsoft.com/office/officeart/2005/8/layout/chevron1"/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6AF148EA-0384-FF41-96CD-95AD97DB9285}" type="presOf" srcId="{CD6C3B2B-0DCA-B14B-934D-D077D9FB727B}" destId="{3FE1F852-91F7-A945-BFF3-25AF5BBA1B38}" srcOrd="0" destOrd="0" presId="urn:microsoft.com/office/officeart/2005/8/layout/chevron1"/>
    <dgm:cxn modelId="{7BBDB8E4-DC9E-2D4F-B61B-1D1ACEF7841A}" type="presOf" srcId="{9D27558B-14A8-0B46-AD67-5D05B0320CA0}" destId="{5F876772-B122-6245-ADC1-F05F8FD207A6}" srcOrd="0" destOrd="0" presId="urn:microsoft.com/office/officeart/2005/8/layout/chevron1"/>
    <dgm:cxn modelId="{C3E1B2F1-2875-A94B-AB6E-D055AD82C943}" type="presParOf" srcId="{3FE1F852-91F7-A945-BFF3-25AF5BBA1B38}" destId="{D1369577-EC9B-934F-8531-CD6A90A3D767}" srcOrd="0" destOrd="0" presId="urn:microsoft.com/office/officeart/2005/8/layout/chevron1"/>
    <dgm:cxn modelId="{93A2BA62-561D-414B-8008-4873E7CFA9A8}" type="presParOf" srcId="{3FE1F852-91F7-A945-BFF3-25AF5BBA1B38}" destId="{DACDE36A-AA22-424C-BACB-1C0BB62F5F6D}" srcOrd="1" destOrd="0" presId="urn:microsoft.com/office/officeart/2005/8/layout/chevron1"/>
    <dgm:cxn modelId="{88A26EEC-4322-2744-8424-00FB0C3D2AB2}" type="presParOf" srcId="{3FE1F852-91F7-A945-BFF3-25AF5BBA1B38}" destId="{164DA58B-7EE9-FC4D-AEE8-FD0673256FDF}" srcOrd="2" destOrd="0" presId="urn:microsoft.com/office/officeart/2005/8/layout/chevron1"/>
    <dgm:cxn modelId="{503029BF-01B5-3C4C-872C-1F44DAC4C0E3}" type="presParOf" srcId="{3FE1F852-91F7-A945-BFF3-25AF5BBA1B38}" destId="{4BE4CC7D-46C1-EC48-A28F-EA3423B53A26}" srcOrd="3" destOrd="0" presId="urn:microsoft.com/office/officeart/2005/8/layout/chevron1"/>
    <dgm:cxn modelId="{BCB8C7A2-B820-4D40-B988-0FB4521DD80C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Specification of effects</a:t>
          </a:r>
          <a:endParaRPr lang="en-US" sz="2400" kern="1200" dirty="0"/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Flow analysis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Program implements specification</a:t>
          </a:r>
          <a:endParaRPr lang="en-US" sz="2400" kern="1200" dirty="0"/>
        </a:p>
      </dsp:txBody>
      <dsp:txXfrm>
        <a:off x="5804693" y="2129102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Specification of properties</a:t>
          </a:r>
          <a:endParaRPr lang="en-US" sz="2400" kern="1200" dirty="0"/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Proof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Program implements specification</a:t>
          </a:r>
          <a:endParaRPr lang="en-US" sz="2400" kern="1200" dirty="0"/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2069E-068B-4607-B7F1-F057000853A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1EECB-9C50-45AE-9605-ACCAD81E6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5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D90F-CDD0-8C4B-8EE6-86052C3762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8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2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2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63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5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38" y="2209800"/>
            <a:ext cx="12199938" cy="4648200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209800"/>
            <a:ext cx="9144000" cy="214809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598763"/>
            <a:ext cx="9144000" cy="110628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08/05/2017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55402-0690-4A79-A082-001A6871205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12192000" cy="2209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ea typeface="+mn-ea"/>
              <a:cs typeface="Arial" charset="0"/>
            </a:endParaRPr>
          </a:p>
        </p:txBody>
      </p:sp>
      <p:pic>
        <p:nvPicPr>
          <p:cNvPr id="8" name="Picture 2" descr="logo_textured_larg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65343"/>
            <a:ext cx="2335427" cy="6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4"/>
          <p:cNvSpPr txBox="1">
            <a:spLocks/>
          </p:cNvSpPr>
          <p:nvPr userDrawn="1"/>
        </p:nvSpPr>
        <p:spPr>
          <a:xfrm>
            <a:off x="609600" y="5715000"/>
            <a:ext cx="4104000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7"/>
          <p:cNvCxnSpPr>
            <a:cxnSpLocks noChangeShapeType="1"/>
          </p:cNvCxnSpPr>
          <p:nvPr userDrawn="1"/>
        </p:nvCxnSpPr>
        <p:spPr bwMode="auto">
          <a:xfrm>
            <a:off x="1528140" y="4422960"/>
            <a:ext cx="9139860" cy="182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3336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91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14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  <a:endParaRPr lang="pl-PL" dirty="0"/>
          </a:p>
        </p:txBody>
      </p:sp>
      <p:sp>
        <p:nvSpPr>
          <p:cNvPr id="4" name="Symbol zastępczy tekstu 7"/>
          <p:cNvSpPr>
            <a:spLocks noGrp="1"/>
          </p:cNvSpPr>
          <p:nvPr>
            <p:ph type="body" sz="quarter" idx="10" hasCustomPrompt="1"/>
          </p:nvPr>
        </p:nvSpPr>
        <p:spPr>
          <a:xfrm>
            <a:off x="180975" y="2598737"/>
            <a:ext cx="4391025" cy="1343025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lang="pl-PL" sz="4800" b="1" kern="1200" spc="100" baseline="0" dirty="0" smtClean="0">
                <a:solidFill>
                  <a:srgbClr val="F2F2F2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Headline</a:t>
            </a:r>
            <a:r>
              <a:rPr lang="pl-PL" dirty="0"/>
              <a:t> </a:t>
            </a:r>
            <a:r>
              <a:rPr lang="pl-PL" dirty="0" err="1"/>
              <a:t>Title</a:t>
            </a:r>
            <a:r>
              <a:rPr lang="pl-PL" dirty="0"/>
              <a:t> Here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1282700" y="3917949"/>
            <a:ext cx="3289300" cy="63906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200" spc="20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/>
              <a:t>Presentation </a:t>
            </a:r>
            <a:r>
              <a:rPr lang="pl-PL" dirty="0" err="1"/>
              <a:t>subtitle</a:t>
            </a:r>
            <a:endParaRPr lang="pl-PL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457" y="5837356"/>
            <a:ext cx="1544043" cy="324234"/>
          </a:xfrm>
          <a:prstGeom prst="rect">
            <a:avLst/>
          </a:prstGeom>
        </p:spPr>
      </p:pic>
      <p:cxnSp>
        <p:nvCxnSpPr>
          <p:cNvPr id="13" name="Łącznik prosty 8"/>
          <p:cNvCxnSpPr/>
          <p:nvPr userDrawn="1"/>
        </p:nvCxnSpPr>
        <p:spPr>
          <a:xfrm flipV="1">
            <a:off x="5067300" y="2049463"/>
            <a:ext cx="0" cy="2840037"/>
          </a:xfrm>
          <a:prstGeom prst="line">
            <a:avLst/>
          </a:prstGeom>
          <a:ln w="19050">
            <a:solidFill>
              <a:srgbClr val="D8D8D8">
                <a:alpha val="60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ymbol zastępczy tekstu 4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7" y="5837356"/>
            <a:ext cx="8519120" cy="6390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spc="20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 err="1"/>
              <a:t>Presented</a:t>
            </a:r>
            <a:r>
              <a:rPr lang="pl-PL" dirty="0"/>
              <a:t> by:</a:t>
            </a:r>
          </a:p>
        </p:txBody>
      </p:sp>
    </p:spTree>
    <p:extLst>
      <p:ext uri="{BB962C8B-B14F-4D97-AF65-F5344CB8AC3E}">
        <p14:creationId xmlns:p14="http://schemas.microsoft.com/office/powerpoint/2010/main" val="55465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7938" y="0"/>
            <a:ext cx="12199938" cy="1500464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3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87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7938" y="0"/>
            <a:ext cx="12199938" cy="6858000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08/05/2017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55402-0690-4A79-A082-001A6871205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113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01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79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38" y="0"/>
            <a:ext cx="12199938" cy="1500464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82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90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37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56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6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55402-0690-4A79-A082-001A68712055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22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8798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82932" y="1233177"/>
            <a:ext cx="8450424" cy="2396866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SPARK: 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Retours </a:t>
            </a:r>
            <a:r>
              <a:rPr lang="en-US" dirty="0" err="1">
                <a:solidFill>
                  <a:schemeClr val="tx1"/>
                </a:solidFill>
              </a:rPr>
              <a:t>d'expérience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et </a:t>
            </a:r>
            <a:r>
              <a:rPr lang="en-US" dirty="0" err="1">
                <a:solidFill>
                  <a:schemeClr val="tx1"/>
                </a:solidFill>
              </a:rPr>
              <a:t>intérêt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transport 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Łącznik prosty 8"/>
          <p:cNvCxnSpPr/>
          <p:nvPr/>
        </p:nvCxnSpPr>
        <p:spPr>
          <a:xfrm flipV="1">
            <a:off x="5092700" y="2049463"/>
            <a:ext cx="0" cy="2840037"/>
          </a:xfrm>
          <a:prstGeom prst="line">
            <a:avLst/>
          </a:prstGeom>
          <a:ln w="190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31837" y="5837356"/>
            <a:ext cx="8519120" cy="639061"/>
          </a:xfrm>
        </p:spPr>
        <p:txBody>
          <a:bodyPr/>
          <a:lstStyle/>
          <a:p>
            <a:r>
              <a:rPr lang="en-US" dirty="0" err="1" smtClean="0">
                <a:latin typeface="Verdana" charset="0"/>
                <a:ea typeface="Verdana" charset="0"/>
                <a:cs typeface="Verdana" charset="0"/>
              </a:rPr>
              <a:t>Présenté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 par Yannick Moy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347" y="5208262"/>
            <a:ext cx="4618892" cy="15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3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Software Assurance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09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Stone Level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74746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Strong semantic coding standard</a:t>
            </a:r>
          </a:p>
          <a:p>
            <a:endParaRPr lang="en-US" sz="2400" dirty="0"/>
          </a:p>
          <a:p>
            <a:r>
              <a:rPr lang="en-US" sz="2400" dirty="0" smtClean="0"/>
              <a:t>Program respects all the SPARK language legality rules</a:t>
            </a:r>
          </a:p>
          <a:p>
            <a:endParaRPr lang="en-US" sz="2400" dirty="0" smtClean="0"/>
          </a:p>
          <a:p>
            <a:r>
              <a:rPr lang="en-US" sz="2400" dirty="0" smtClean="0"/>
              <a:t>Enforces safer use of language features: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Restricted concurrency (Ravenscar profile)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Expressions and functions without side-effects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Forbids language features that make analysis difficult: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Unrestricted pointers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Exception handlers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280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Bronze Level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74746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Initialization and correct data flow</a:t>
            </a:r>
          </a:p>
          <a:p>
            <a:endParaRPr lang="en-US" sz="2400" dirty="0"/>
          </a:p>
          <a:p>
            <a:r>
              <a:rPr lang="en-US" sz="2400" dirty="0" smtClean="0"/>
              <a:t>Program passes SPARK flow analysis without violations</a:t>
            </a:r>
          </a:p>
          <a:p>
            <a:endParaRPr lang="en-US" sz="2400" dirty="0" smtClean="0"/>
          </a:p>
          <a:p>
            <a:r>
              <a:rPr lang="en-US" sz="2400" dirty="0" smtClean="0"/>
              <a:t>Detects programming errors: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Read of uninitialized 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Problematic aliasing between parameters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Data race between concurrent tasks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Checks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Data read or written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Flow of information from inputs to outputs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34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Level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Absence of run-time errors</a:t>
            </a:r>
          </a:p>
          <a:p>
            <a:endParaRPr lang="en-US" sz="2400" dirty="0"/>
          </a:p>
          <a:p>
            <a:r>
              <a:rPr lang="en-US" sz="2400" dirty="0" smtClean="0"/>
              <a:t>Program passes SPARK proof without violations</a:t>
            </a:r>
          </a:p>
          <a:p>
            <a:endParaRPr lang="en-US" sz="2400" dirty="0" smtClean="0"/>
          </a:p>
          <a:p>
            <a:r>
              <a:rPr lang="en-US" sz="2400" dirty="0" smtClean="0"/>
              <a:t>Detects programming errors: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Divide by zero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Array index out of bounds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Integer, fixed-point and floating-point overflow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Integer, fixed-point and floating-point r</a:t>
            </a:r>
            <a:r>
              <a:rPr lang="en-US" sz="2400" dirty="0" smtClean="0"/>
              <a:t>ange violation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Explicit exception raised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Violation of Ceiling Priority Protocol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38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Level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Proof of key integrity properties</a:t>
            </a:r>
          </a:p>
          <a:p>
            <a:endParaRPr lang="en-US" sz="2400" dirty="0"/>
          </a:p>
          <a:p>
            <a:r>
              <a:rPr lang="en-US" sz="2400" dirty="0" smtClean="0"/>
              <a:t>Program passes SPARK proof without violations</a:t>
            </a:r>
          </a:p>
          <a:p>
            <a:endParaRPr lang="en-US" sz="2400" dirty="0" smtClean="0"/>
          </a:p>
          <a:p>
            <a:r>
              <a:rPr lang="en-US" sz="2400" dirty="0" smtClean="0"/>
              <a:t>Checks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Type invariants (weak and strong)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Preconditions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 smtClean="0"/>
              <a:t>Postconditions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Checks correct use of OO </a:t>
            </a:r>
            <a:r>
              <a:rPr lang="en-US" sz="2400" dirty="0" err="1" smtClean="0"/>
              <a:t>wrt</a:t>
            </a:r>
            <a:r>
              <a:rPr lang="en-US" sz="2400" dirty="0" smtClean="0"/>
              <a:t> </a:t>
            </a:r>
            <a:r>
              <a:rPr lang="en-US" sz="2400" dirty="0" err="1" smtClean="0"/>
              <a:t>Liskov</a:t>
            </a:r>
            <a:r>
              <a:rPr lang="en-US" sz="2400" dirty="0" smtClean="0"/>
              <a:t> Substitution Principle</a:t>
            </a:r>
            <a:endParaRPr lang="en-US" sz="2400" dirty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17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Level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Proof of full functional correctness</a:t>
            </a:r>
          </a:p>
          <a:p>
            <a:endParaRPr lang="en-US" sz="2400" dirty="0"/>
          </a:p>
          <a:p>
            <a:r>
              <a:rPr lang="en-US" sz="2400" dirty="0" smtClean="0"/>
              <a:t>Program passes SPARK proof without violations</a:t>
            </a:r>
          </a:p>
          <a:p>
            <a:endParaRPr lang="en-US" sz="2400" dirty="0" smtClean="0"/>
          </a:p>
          <a:p>
            <a:r>
              <a:rPr lang="en-US" sz="2400" dirty="0" smtClean="0"/>
              <a:t>Checks complete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Type invariants (weak and strong)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Preconditions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 smtClean="0"/>
              <a:t>Postconditions</a:t>
            </a:r>
            <a:endParaRPr lang="en-US" sz="2400" dirty="0" smtClean="0"/>
          </a:p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Checks loop termination (loop variant)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38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Assurance Levels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23" y="1779383"/>
            <a:ext cx="12463425" cy="46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Practice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5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Established Practice at </a:t>
            </a:r>
            <a:r>
              <a:rPr lang="en-US" dirty="0" err="1" smtClean="0"/>
              <a:t>Altran</a:t>
            </a:r>
            <a:r>
              <a:rPr lang="en-US" dirty="0" smtClean="0"/>
              <a:t> UK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18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231156"/>
              </p:ext>
            </p:extLst>
          </p:nvPr>
        </p:nvGraphicFramePr>
        <p:xfrm>
          <a:off x="838200" y="2200275"/>
          <a:ext cx="10472736" cy="3821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456"/>
                <a:gridCol w="1745456"/>
                <a:gridCol w="1745456"/>
                <a:gridCol w="1745456"/>
                <a:gridCol w="1745456"/>
                <a:gridCol w="1745456"/>
              </a:tblGrid>
              <a:tr h="5591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Software Integrity</a:t>
                      </a:r>
                      <a:r>
                        <a:rPr lang="en-US" sz="2400" baseline="0" dirty="0" smtClean="0"/>
                        <a:t> Level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SPARK Software Assurance Level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4369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DAL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SIL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Bronze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Silver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Gold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Platinum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436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54369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pattFill prst="lgCheck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5436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436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pattFill prst="lgCheck">
                      <a:fgClr>
                        <a:srgbClr val="00B0F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436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pattFill prst="lgCheck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53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Projects at </a:t>
            </a:r>
            <a:r>
              <a:rPr lang="en-US" dirty="0" err="1" smtClean="0"/>
              <a:t>Altran</a:t>
            </a:r>
            <a:r>
              <a:rPr lang="en-US" dirty="0" smtClean="0"/>
              <a:t> UK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97" y="1982950"/>
            <a:ext cx="3753108" cy="2429467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233297" y="4665541"/>
            <a:ext cx="3438981" cy="18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C130J</a:t>
            </a:r>
            <a:r>
              <a:rPr lang="en-US" dirty="0"/>
              <a:t>: 1996 - now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Bronze</a:t>
            </a:r>
            <a:r>
              <a:rPr lang="en-US" dirty="0" smtClean="0"/>
              <a:t> (Lockheed Martin) and </a:t>
            </a:r>
            <a:r>
              <a:rPr lang="en-US" u="sng" dirty="0" smtClean="0"/>
              <a:t>Gold</a:t>
            </a:r>
            <a:r>
              <a:rPr lang="en-US" dirty="0" smtClean="0"/>
              <a:t> (UK RAF and BAE Systems)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962" y="1982950"/>
            <a:ext cx="2663068" cy="2485531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8649451" y="4839168"/>
            <a:ext cx="3008089" cy="15171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b="1" dirty="0" err="1" smtClean="0"/>
              <a:t>iFACTS</a:t>
            </a:r>
            <a:r>
              <a:rPr lang="en-US" dirty="0" smtClean="0"/>
              <a:t>: </a:t>
            </a:r>
            <a:r>
              <a:rPr lang="en-US" dirty="0"/>
              <a:t>2006 - now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u="sng" dirty="0" smtClean="0"/>
              <a:t>Silver</a:t>
            </a:r>
            <a:r>
              <a:rPr lang="en-US" dirty="0" smtClean="0"/>
              <a:t> (NATS)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9" y="1982950"/>
            <a:ext cx="2777178" cy="2485531"/>
          </a:xfrm>
          <a:prstGeom prst="rect">
            <a:avLst/>
          </a:prstGeom>
        </p:spPr>
      </p:pic>
      <p:sp>
        <p:nvSpPr>
          <p:cNvPr id="13" name="Espace réservé du contenu 2"/>
          <p:cNvSpPr txBox="1">
            <a:spLocks/>
          </p:cNvSpPr>
          <p:nvPr/>
        </p:nvSpPr>
        <p:spPr>
          <a:xfrm>
            <a:off x="642479" y="4839168"/>
            <a:ext cx="3438981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SHOLIS</a:t>
            </a:r>
            <a:r>
              <a:rPr lang="en-US" dirty="0" smtClean="0"/>
              <a:t>: </a:t>
            </a:r>
            <a:r>
              <a:rPr lang="en-US" dirty="0"/>
              <a:t>1995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DEFSTAN 00-55 SIL4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First Gold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5283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680123862"/>
              </p:ext>
            </p:extLst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mr-IN" dirty="0" smtClean="0"/>
              <a:t>–</a:t>
            </a:r>
            <a:r>
              <a:rPr lang="en-US" dirty="0" smtClean="0"/>
              <a:t> Flow Analysis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341895"/>
            <a:ext cx="8289320" cy="16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7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Adoption Experiments at Thales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20</a:t>
            </a:fld>
            <a:endParaRPr lang="fr-FR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72701"/>
              </p:ext>
            </p:extLst>
          </p:nvPr>
        </p:nvGraphicFramePr>
        <p:xfrm>
          <a:off x="316705" y="1784348"/>
          <a:ext cx="11558590" cy="4572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295"/>
                <a:gridCol w="5779295"/>
              </a:tblGrid>
              <a:tr h="2286001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Use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case 1: porting to new platform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context:      300 </a:t>
                      </a:r>
                      <a:r>
                        <a:rPr lang="en-US" sz="2400" b="0" baseline="0" dirty="0" err="1" smtClean="0">
                          <a:solidFill>
                            <a:schemeClr val="bg1"/>
                          </a:solidFill>
                        </a:rPr>
                        <a:t>klocs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radar software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target:         Stone level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significant manual refactoring (several days)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on the way to completion on 300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klocs</a:t>
                      </a:r>
                      <a:endParaRPr lang="en-US" sz="24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Use case 2: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demonstrate compliance to LLR</a:t>
                      </a:r>
                      <a:endParaRPr lang="en-US" sz="2400" b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context:      small numerical function </a:t>
                      </a:r>
                    </a:p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target:         Gold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level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difficulties in expressing suitable context</a:t>
                      </a:r>
                    </a:p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property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was not proved automatically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86001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Use case 3: identify and fix weakness</a:t>
                      </a:r>
                    </a:p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context:      100s </a:t>
                      </a:r>
                      <a:r>
                        <a:rPr lang="en-US" sz="2400" b="0" dirty="0" err="1" smtClean="0">
                          <a:solidFill>
                            <a:schemeClr val="bg1"/>
                          </a:solidFill>
                        </a:rPr>
                        <a:t>slocs</a:t>
                      </a:r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 code generator</a:t>
                      </a:r>
                    </a:p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target:         Gold level</a:t>
                      </a:r>
                    </a:p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half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a day to reach Silver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property related to inner memory bounds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two days to reach Gold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Use case 4: guarantee safety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properties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context:      7 </a:t>
                      </a:r>
                      <a:r>
                        <a:rPr lang="en-US" sz="2400" b="0" baseline="0" dirty="0" err="1" smtClean="0">
                          <a:solidFill>
                            <a:schemeClr val="bg1"/>
                          </a:solidFill>
                        </a:rPr>
                        <a:t>klocs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command &amp; control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target:         Gold level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one day to reach Silver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property expressed as automaton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four days to reach Gold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6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Adoption Guidelines with Thales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21</a:t>
            </a:fld>
            <a:endParaRPr lang="fr-FR" dirty="0"/>
          </a:p>
        </p:txBody>
      </p:sp>
      <p:pic>
        <p:nvPicPr>
          <p:cNvPr id="4098" name="Picture 2" descr="astedGraphic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0300"/>
            <a:ext cx="240544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095749" y="2400300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every level, we present: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Benefits, Impact on process, Costs and limitations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Setup and tool usage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Violation messages issued by the tool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Remediation solutions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/>
              <a:t>Guidance was put to test: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D</a:t>
            </a:r>
            <a:r>
              <a:rPr lang="en-US" sz="2400" dirty="0" smtClean="0"/>
              <a:t>uring adoption experiments at Thales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On example (SPARK tool) presented in last section</a:t>
            </a:r>
          </a:p>
          <a:p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84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Matter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25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lvl="2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concurrency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lvl="2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concurrency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Stone Level </a:t>
            </a:r>
            <a:r>
              <a:rPr lang="mr-IN" dirty="0" smtClean="0"/>
              <a:t>–</a:t>
            </a:r>
            <a:r>
              <a:rPr lang="en-US" dirty="0" smtClean="0"/>
              <a:t> Large Language Subset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2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681036" y="2056428"/>
            <a:ext cx="10477502" cy="4154984"/>
            <a:chOff x="681036" y="2056428"/>
            <a:chExt cx="10477502" cy="4154984"/>
          </a:xfrm>
        </p:grpSpPr>
        <p:sp>
          <p:nvSpPr>
            <p:cNvPr id="5" name="ZoneTexte 4"/>
            <p:cNvSpPr txBox="1"/>
            <p:nvPr/>
          </p:nvSpPr>
          <p:spPr>
            <a:xfrm>
              <a:off x="681036" y="2056428"/>
              <a:ext cx="10187763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Courier New" charset="0"/>
                  <a:ea typeface="Courier New" charset="0"/>
                  <a:cs typeface="Courier New" charset="0"/>
                </a:rPr>
                <a:t>SPARK_Mode</a:t>
              </a:r>
              <a:r>
                <a:rPr lang="en-US" sz="2400" dirty="0" smtClean="0">
                  <a:latin typeface="Courier New" charset="0"/>
                  <a:ea typeface="Courier New" charset="0"/>
                  <a:cs typeface="Courier New" charset="0"/>
                </a:rPr>
                <a:t> =&gt; 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smtClean="0"/>
                <a:t>Ada types, expressions, statements, subprograms</a:t>
              </a:r>
            </a:p>
            <a:p>
              <a:pPr marL="742950" lvl="1" indent="-285750">
                <a:buFont typeface="Arial" charset="0"/>
                <a:buChar char="•"/>
              </a:pPr>
              <a:endParaRPr lang="en-US" sz="2400" dirty="0" smtClean="0"/>
            </a:p>
            <a:p>
              <a:pPr lvl="2"/>
              <a:r>
                <a:rPr lang="en-US" sz="2400" dirty="0" err="1" smtClean="0">
                  <a:latin typeface="Courier New" charset="0"/>
                  <a:ea typeface="Courier New" charset="0"/>
                  <a:cs typeface="Courier New" charset="0"/>
                </a:rPr>
                <a:t>SPARK_Mode</a:t>
              </a:r>
              <a:r>
                <a:rPr lang="en-US" sz="2400" dirty="0" smtClean="0">
                  <a:latin typeface="Courier New" charset="0"/>
                  <a:ea typeface="Courier New" charset="0"/>
                  <a:cs typeface="Courier New" charset="0"/>
                </a:rPr>
                <a:t> =&gt; Off</a:t>
              </a:r>
            </a:p>
            <a:p>
              <a:pPr marL="1714500" lvl="3" indent="-342900">
                <a:buFont typeface="Arial" charset="0"/>
                <a:buChar char="•"/>
              </a:pPr>
              <a:r>
                <a:rPr lang="en-US" sz="2400" dirty="0" smtClean="0"/>
                <a:t>Ada pointers</a:t>
              </a:r>
            </a:p>
            <a:p>
              <a:pPr marL="1714500" lvl="3" indent="-342900">
                <a:buFont typeface="Arial" charset="0"/>
                <a:buChar char="•"/>
              </a:pPr>
              <a:r>
                <a:rPr lang="en-US" sz="2400" dirty="0" smtClean="0"/>
                <a:t>Ada exception handlers</a:t>
              </a:r>
            </a:p>
            <a:p>
              <a:pPr marL="1714500" lvl="3" indent="-342900">
                <a:buFont typeface="Arial" charset="0"/>
                <a:buChar char="•"/>
              </a:pPr>
              <a:endParaRPr lang="en-US" sz="2400" dirty="0" smtClean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smtClean="0"/>
                <a:t>Ada generics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smtClean="0"/>
                <a:t>Ada object orientation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smtClean="0"/>
                <a:t>Ada concurrency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smtClean="0">
                  <a:solidFill>
                    <a:srgbClr val="0070C0"/>
                  </a:solidFill>
                </a:rPr>
                <a:t>Ada pointers</a:t>
              </a:r>
            </a:p>
          </p:txBody>
        </p:sp>
        <p:sp>
          <p:nvSpPr>
            <p:cNvPr id="6" name="Flèche courbée vers la gauche 5"/>
            <p:cNvSpPr/>
            <p:nvPr/>
          </p:nvSpPr>
          <p:spPr>
            <a:xfrm>
              <a:off x="4429125" y="3700462"/>
              <a:ext cx="3567113" cy="2510949"/>
            </a:xfrm>
            <a:prstGeom prst="curvedLeftArrow">
              <a:avLst>
                <a:gd name="adj1" fmla="val 5771"/>
                <a:gd name="adj2" fmla="val 15346"/>
                <a:gd name="adj3" fmla="val 28451"/>
              </a:avLst>
            </a:prstGeom>
            <a:ln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81988" y="4334429"/>
              <a:ext cx="2876550" cy="12430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work in progress to include safe Rust-like pointers in SPARK</a:t>
              </a:r>
              <a:endParaRPr lang="en-US" sz="2400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lvl="2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concurrency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Stone Level </a:t>
            </a:r>
            <a:r>
              <a:rPr lang="mr-IN" dirty="0" smtClean="0"/>
              <a:t>–</a:t>
            </a:r>
            <a:r>
              <a:rPr lang="en-US" dirty="0" smtClean="0"/>
              <a:t> Large Language Subset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9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Bronze/Silver Level </a:t>
            </a:r>
            <a:r>
              <a:rPr lang="mr-IN" dirty="0" smtClean="0"/>
              <a:t>–</a:t>
            </a:r>
            <a:r>
              <a:rPr lang="en-US" dirty="0" smtClean="0"/>
              <a:t> Generation of Contracts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81036" y="1942124"/>
            <a:ext cx="1018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SPARKSkein</a:t>
            </a:r>
            <a:r>
              <a:rPr lang="en-US" sz="2400" dirty="0" smtClean="0"/>
              <a:t> Skein cryptographic hash algorithm (Chapman, 2011)</a:t>
            </a:r>
            <a:endParaRPr lang="en-US" sz="2400" dirty="0"/>
          </a:p>
          <a:p>
            <a:r>
              <a:rPr lang="en-US" sz="2400" dirty="0" smtClean="0"/>
              <a:t>target: Silver level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100002"/>
              </p:ext>
            </p:extLst>
          </p:nvPr>
        </p:nvGraphicFramePr>
        <p:xfrm>
          <a:off x="681036" y="2973070"/>
          <a:ext cx="1054894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470"/>
                <a:gridCol w="52744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initial version (SPARK 2005)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current version (SPARK 2014)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 non-trivial</a:t>
                      </a:r>
                      <a:r>
                        <a:rPr lang="en-US" sz="2400" baseline="0" dirty="0" smtClean="0"/>
                        <a:t> contracts for effects and dependencies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</a:t>
                      </a:r>
                      <a:r>
                        <a:rPr lang="mr-IN" sz="2400" dirty="0" smtClean="0"/>
                        <a:t>–</a:t>
                      </a:r>
                      <a:r>
                        <a:rPr lang="en-US" sz="2400" baseline="0" dirty="0" smtClean="0"/>
                        <a:t> effects and dependencies are generated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31</a:t>
                      </a:r>
                      <a:r>
                        <a:rPr lang="en-US" sz="2400" baseline="0" dirty="0" smtClean="0"/>
                        <a:t> conditions in </a:t>
                      </a:r>
                      <a:r>
                        <a:rPr lang="en-US" sz="2400" dirty="0" smtClean="0"/>
                        <a:t>preconditions</a:t>
                      </a:r>
                      <a:r>
                        <a:rPr lang="en-US" sz="2400" baseline="0" dirty="0" smtClean="0"/>
                        <a:t> and </a:t>
                      </a:r>
                      <a:r>
                        <a:rPr lang="en-US" sz="2400" baseline="0" dirty="0" err="1" smtClean="0"/>
                        <a:t>postconditions</a:t>
                      </a:r>
                      <a:r>
                        <a:rPr lang="en-US" sz="2400" baseline="0" dirty="0" smtClean="0"/>
                        <a:t> on internal subprograms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 </a:t>
                      </a:r>
                      <a:r>
                        <a:rPr lang="mr-IN" sz="2400" dirty="0" smtClean="0"/>
                        <a:t>–</a:t>
                      </a:r>
                      <a:r>
                        <a:rPr lang="en-US" sz="2400" dirty="0" smtClean="0"/>
                        <a:t> internal subprograms are </a:t>
                      </a:r>
                      <a:r>
                        <a:rPr lang="en-US" sz="2400" dirty="0" err="1" smtClean="0"/>
                        <a:t>inlined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43 conditions in loop invariants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mr-IN" sz="2400" baseline="0" dirty="0" smtClean="0"/>
                        <a:t>–</a:t>
                      </a:r>
                      <a:r>
                        <a:rPr lang="en-US" sz="2400" baseline="0" dirty="0" smtClean="0"/>
                        <a:t> loop frame conditions are generated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23 annotations</a:t>
                      </a:r>
                      <a:r>
                        <a:rPr lang="en-US" sz="2400" baseline="0" dirty="0" smtClean="0"/>
                        <a:t> to prevent combinatorial explosion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 </a:t>
                      </a:r>
                      <a:r>
                        <a:rPr lang="mr-IN" sz="2400" dirty="0" smtClean="0"/>
                        <a:t>–</a:t>
                      </a:r>
                      <a:r>
                        <a:rPr lang="en-US" sz="2400" dirty="0" smtClean="0"/>
                        <a:t> no combinatorial explosion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99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Silver/Gold Level </a:t>
            </a:r>
            <a:r>
              <a:rPr lang="mr-IN" dirty="0" smtClean="0"/>
              <a:t>–</a:t>
            </a:r>
            <a:r>
              <a:rPr lang="en-US" dirty="0" smtClean="0"/>
              <a:t> Combination of Provers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016"/>
            <a:ext cx="12192000" cy="38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Silver/Gold Level </a:t>
            </a:r>
            <a:r>
              <a:rPr lang="mr-IN" dirty="0" smtClean="0"/>
              <a:t>–</a:t>
            </a:r>
            <a:r>
              <a:rPr lang="en-US" dirty="0" smtClean="0"/>
              <a:t> Combination of Provers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27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81036" y="1942124"/>
            <a:ext cx="1018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Safe bounds on trajectory computation (submitted to VSTTE 2017)</a:t>
            </a:r>
            <a:endParaRPr lang="en-US" sz="2400" dirty="0"/>
          </a:p>
          <a:p>
            <a:r>
              <a:rPr lang="en-US" sz="2400" dirty="0" smtClean="0"/>
              <a:t>target: Gold level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75" y="2726110"/>
            <a:ext cx="5942013" cy="368595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3" y="5544024"/>
            <a:ext cx="4806950" cy="655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3" y="3268787"/>
            <a:ext cx="4806950" cy="1962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7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Gold/Platinum Level </a:t>
            </a:r>
            <a:r>
              <a:rPr lang="mr-IN" dirty="0" smtClean="0"/>
              <a:t>–</a:t>
            </a:r>
            <a:r>
              <a:rPr lang="en-US" dirty="0" smtClean="0"/>
              <a:t> Auto-Active Verification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28</a:t>
            </a:fld>
            <a:endParaRPr lang="fr-FR"/>
          </a:p>
        </p:txBody>
      </p:sp>
      <p:grpSp>
        <p:nvGrpSpPr>
          <p:cNvPr id="31" name="Grouper 30"/>
          <p:cNvGrpSpPr>
            <a:grpSpLocks noChangeAspect="1"/>
          </p:cNvGrpSpPr>
          <p:nvPr/>
        </p:nvGrpSpPr>
        <p:grpSpPr>
          <a:xfrm>
            <a:off x="8228837" y="3008917"/>
            <a:ext cx="2743963" cy="2852849"/>
            <a:chOff x="2042349" y="2251679"/>
            <a:chExt cx="3632309" cy="3776446"/>
          </a:xfrm>
        </p:grpSpPr>
        <p:sp>
          <p:nvSpPr>
            <p:cNvPr id="20" name="Ellipse 19"/>
            <p:cNvSpPr/>
            <p:nvPr/>
          </p:nvSpPr>
          <p:spPr>
            <a:xfrm>
              <a:off x="2951028" y="2251679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2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2042349" y="3669734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1</a:t>
              </a:r>
            </a:p>
          </p:txBody>
        </p:sp>
        <p:sp>
          <p:nvSpPr>
            <p:cNvPr id="22" name="Ellipse 21"/>
            <p:cNvSpPr/>
            <p:nvPr/>
          </p:nvSpPr>
          <p:spPr>
            <a:xfrm>
              <a:off x="3859706" y="3669734"/>
              <a:ext cx="906273" cy="9403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4</a:t>
              </a:r>
            </a:p>
          </p:txBody>
        </p:sp>
        <p:sp>
          <p:nvSpPr>
            <p:cNvPr id="23" name="Ellipse 22"/>
            <p:cNvSpPr/>
            <p:nvPr/>
          </p:nvSpPr>
          <p:spPr>
            <a:xfrm>
              <a:off x="4768385" y="5087788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5</a:t>
              </a:r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3697682" y="3101919"/>
              <a:ext cx="376073" cy="640721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4577942" y="4557914"/>
              <a:ext cx="376073" cy="64072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2759041" y="3101917"/>
              <a:ext cx="376073" cy="64072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/>
          </p:nvSpPr>
          <p:spPr>
            <a:xfrm>
              <a:off x="2999787" y="5087788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3</a:t>
              </a:r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3716480" y="4519972"/>
              <a:ext cx="376073" cy="6407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>
              <a:off x="4577942" y="4547540"/>
              <a:ext cx="376073" cy="640721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 flipH="1">
              <a:off x="3716480" y="4509598"/>
              <a:ext cx="376073" cy="64072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ZoneTexte 31"/>
          <p:cNvSpPr txBox="1"/>
          <p:nvPr/>
        </p:nvSpPr>
        <p:spPr>
          <a:xfrm>
            <a:off x="681036" y="1942124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Functional correctness of red-black trees (NFM 2017)</a:t>
            </a:r>
            <a:endParaRPr lang="en-US" sz="2400" dirty="0"/>
          </a:p>
          <a:p>
            <a:r>
              <a:rPr lang="en-US" sz="2400" dirty="0" smtClean="0"/>
              <a:t>target: Platinum level</a:t>
            </a:r>
          </a:p>
          <a:p>
            <a:endParaRPr lang="en-US" sz="2400" dirty="0"/>
          </a:p>
          <a:p>
            <a:r>
              <a:rPr lang="en-US" sz="2400" dirty="0" smtClean="0"/>
              <a:t>Auto-Active = portmanteau of </a:t>
            </a:r>
            <a:r>
              <a:rPr lang="en-US" sz="2400" b="1" dirty="0" smtClean="0"/>
              <a:t>Auto</a:t>
            </a:r>
            <a:r>
              <a:rPr lang="en-US" sz="2400" dirty="0" smtClean="0"/>
              <a:t>matic and </a:t>
            </a:r>
            <a:r>
              <a:rPr lang="en-US" sz="2400" dirty="0" err="1" smtClean="0"/>
              <a:t>inter</a:t>
            </a:r>
            <a:r>
              <a:rPr lang="en-US" sz="2400" b="1" dirty="0" err="1" smtClean="0"/>
              <a:t>Active</a:t>
            </a:r>
            <a:endParaRPr lang="en-US" sz="2400" b="1" dirty="0" smtClean="0"/>
          </a:p>
          <a:p>
            <a:endParaRPr lang="en-US" sz="2400" b="1" dirty="0"/>
          </a:p>
          <a:p>
            <a:r>
              <a:rPr lang="en-US" sz="2400" dirty="0" smtClean="0"/>
              <a:t>supported by </a:t>
            </a:r>
            <a:r>
              <a:rPr lang="en-US" sz="2400" b="1" dirty="0" smtClean="0"/>
              <a:t>ghost</a:t>
            </a:r>
            <a:r>
              <a:rPr lang="en-US" sz="2400" dirty="0" smtClean="0"/>
              <a:t> code: contracts, loop invariants, </a:t>
            </a:r>
          </a:p>
          <a:p>
            <a:r>
              <a:rPr lang="en-US" sz="2400" dirty="0" smtClean="0"/>
              <a:t>intermediate assertions, lemma procedures</a:t>
            </a:r>
          </a:p>
          <a:p>
            <a:endParaRPr lang="en-US" sz="2400" dirty="0"/>
          </a:p>
          <a:p>
            <a:r>
              <a:rPr lang="en-US" sz="2400" dirty="0" smtClean="0"/>
              <a:t>ghost code used to: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define model of data used in specifications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prove intermediate lemmas (e.g. for inductive proofs)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provide witness for property (e.g. for transitivity relation)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766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Gold/Platinum Level </a:t>
            </a:r>
            <a:r>
              <a:rPr lang="mr-IN" dirty="0" smtClean="0"/>
              <a:t>–</a:t>
            </a:r>
            <a:r>
              <a:rPr lang="en-US" dirty="0" smtClean="0"/>
              <a:t> Auto-Active Verification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18" name="Graphique 17"/>
          <p:cNvGraphicFramePr/>
          <p:nvPr>
            <p:extLst>
              <p:ext uri="{D42A27DB-BD31-4B8C-83A1-F6EECF244321}">
                <p14:modId xmlns:p14="http://schemas.microsoft.com/office/powerpoint/2010/main" val="2121183165"/>
              </p:ext>
            </p:extLst>
          </p:nvPr>
        </p:nvGraphicFramePr>
        <p:xfrm>
          <a:off x="2032000" y="1703905"/>
          <a:ext cx="8128000" cy="4434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28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015911674"/>
              </p:ext>
            </p:extLst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mr-IN" dirty="0" smtClean="0"/>
              <a:t>–</a:t>
            </a:r>
            <a:r>
              <a:rPr lang="en-US" dirty="0" smtClean="0"/>
              <a:t> Proof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13" y="2379827"/>
            <a:ext cx="9902013" cy="18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in Certification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19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Avionics </a:t>
            </a:r>
            <a:r>
              <a:rPr lang="mr-IN" dirty="0" smtClean="0"/>
              <a:t>–</a:t>
            </a:r>
            <a:r>
              <a:rPr lang="en-US" dirty="0" smtClean="0"/>
              <a:t> DO-178C and DO-333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31</a:t>
            </a:fld>
            <a:endParaRPr lang="fr-FR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9" y="1656997"/>
            <a:ext cx="7523672" cy="5064478"/>
          </a:xfrm>
          <a:prstGeom prst="rect">
            <a:avLst/>
          </a:prstGeom>
        </p:spPr>
      </p:pic>
      <p:sp>
        <p:nvSpPr>
          <p:cNvPr id="5" name="Oval 3"/>
          <p:cNvSpPr/>
          <p:nvPr/>
        </p:nvSpPr>
        <p:spPr>
          <a:xfrm rot="19198745">
            <a:off x="2976774" y="4051259"/>
            <a:ext cx="2580890" cy="1293909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437" y="1971032"/>
            <a:ext cx="1874190" cy="280378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310731" y="4884728"/>
            <a:ext cx="364760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AdaCore Technologies </a:t>
            </a:r>
            <a:endParaRPr lang="en-US" dirty="0" smtClean="0"/>
          </a:p>
          <a:p>
            <a:pPr algn="ctr"/>
            <a:r>
              <a:rPr lang="en-US" dirty="0" smtClean="0"/>
              <a:t>for </a:t>
            </a:r>
            <a:r>
              <a:rPr lang="en-US" dirty="0"/>
              <a:t>DO‑178C / </a:t>
            </a:r>
            <a:r>
              <a:rPr lang="en-US" dirty="0" smtClean="0"/>
              <a:t>ED‑12C</a:t>
            </a:r>
          </a:p>
          <a:p>
            <a:endParaRPr lang="en-US" dirty="0"/>
          </a:p>
          <a:p>
            <a:r>
              <a:rPr lang="en-US" sz="1400" dirty="0"/>
              <a:t>https://</a:t>
            </a:r>
            <a:r>
              <a:rPr lang="en-US" sz="1400" dirty="0" err="1"/>
              <a:t>www.adacore.com</a:t>
            </a:r>
            <a:r>
              <a:rPr lang="en-US" sz="1400" dirty="0"/>
              <a:t>/books/do-178c-tech</a:t>
            </a:r>
          </a:p>
        </p:txBody>
      </p:sp>
    </p:spTree>
    <p:extLst>
      <p:ext uri="{BB962C8B-B14F-4D97-AF65-F5344CB8AC3E}">
        <p14:creationId xmlns:p14="http://schemas.microsoft.com/office/powerpoint/2010/main" val="13033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Railway </a:t>
            </a:r>
            <a:r>
              <a:rPr lang="mr-IN" dirty="0" smtClean="0"/>
              <a:t>–</a:t>
            </a:r>
            <a:r>
              <a:rPr lang="en-US" dirty="0" smtClean="0"/>
              <a:t> EN 50128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7932327" y="4884728"/>
            <a:ext cx="440441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AdaCore Technologies </a:t>
            </a:r>
            <a:endParaRPr lang="en-US" dirty="0" smtClean="0"/>
          </a:p>
          <a:p>
            <a:pPr algn="ctr"/>
            <a:r>
              <a:rPr lang="en-US" dirty="0" smtClean="0"/>
              <a:t>for </a:t>
            </a:r>
            <a:r>
              <a:rPr lang="de-DE" dirty="0"/>
              <a:t>CENELEC EN </a:t>
            </a:r>
            <a:r>
              <a:rPr lang="de-DE" dirty="0" smtClean="0"/>
              <a:t>50128:2011</a:t>
            </a:r>
          </a:p>
          <a:p>
            <a:pPr algn="ctr"/>
            <a:endParaRPr lang="en-US" dirty="0"/>
          </a:p>
          <a:p>
            <a:r>
              <a:rPr lang="en-US" sz="1400" dirty="0"/>
              <a:t>https://</a:t>
            </a:r>
            <a:r>
              <a:rPr lang="en-US" sz="1400" dirty="0" err="1"/>
              <a:t>www.adacore.com</a:t>
            </a:r>
            <a:r>
              <a:rPr lang="en-US" sz="1400" dirty="0"/>
              <a:t>/books/cenelec-en-50128-2011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000" y="1978700"/>
            <a:ext cx="1915064" cy="280748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C02731B6-DD49-48D6-9831-531F40CEE0F2}"/>
              </a:ext>
            </a:extLst>
          </p:cNvPr>
          <p:cNvSpPr txBox="1">
            <a:spLocks/>
          </p:cNvSpPr>
          <p:nvPr/>
        </p:nvSpPr>
        <p:spPr>
          <a:xfrm>
            <a:off x="4587468" y="2288695"/>
            <a:ext cx="5299841" cy="403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D.34 Interface Testing</a:t>
            </a:r>
          </a:p>
          <a:p>
            <a:r>
              <a:rPr lang="en-US" dirty="0"/>
              <a:t>D.35 Language Subset</a:t>
            </a:r>
          </a:p>
          <a:p>
            <a:r>
              <a:rPr lang="en-US" dirty="0"/>
              <a:t>D.38 Modular Approach</a:t>
            </a:r>
          </a:p>
          <a:p>
            <a:r>
              <a:rPr lang="en-US" dirty="0"/>
              <a:t>D.49 Strong Typing</a:t>
            </a:r>
          </a:p>
          <a:p>
            <a:r>
              <a:rPr lang="en-US" dirty="0"/>
              <a:t>D.53 Structured Programming</a:t>
            </a:r>
          </a:p>
          <a:p>
            <a:r>
              <a:rPr lang="en-US" dirty="0"/>
              <a:t>D.54 Suitable Programing Languages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C02731B6-DD49-48D6-9831-531F40CEE0F2}"/>
              </a:ext>
            </a:extLst>
          </p:cNvPr>
          <p:cNvSpPr txBox="1">
            <a:spLocks/>
          </p:cNvSpPr>
          <p:nvPr/>
        </p:nvSpPr>
        <p:spPr>
          <a:xfrm>
            <a:off x="538803" y="2288696"/>
            <a:ext cx="5299841" cy="403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D.2 Analyzable Programs</a:t>
            </a:r>
          </a:p>
          <a:p>
            <a:r>
              <a:rPr lang="en-US" dirty="0"/>
              <a:t>D.4 Boundary Value Analysis</a:t>
            </a:r>
          </a:p>
          <a:p>
            <a:r>
              <a:rPr lang="en-US" dirty="0"/>
              <a:t>D.10 Data Flow Analysis</a:t>
            </a:r>
          </a:p>
          <a:p>
            <a:r>
              <a:rPr lang="en-US" dirty="0"/>
              <a:t>D.14 Defensive Programming</a:t>
            </a:r>
          </a:p>
          <a:p>
            <a:r>
              <a:rPr lang="en-US" dirty="0"/>
              <a:t>D.18 Input Partition Testing</a:t>
            </a:r>
          </a:p>
          <a:p>
            <a:r>
              <a:rPr lang="en-US" dirty="0"/>
              <a:t>D.24 Failure Assertion Programming</a:t>
            </a:r>
          </a:p>
          <a:p>
            <a:r>
              <a:rPr lang="en-US" dirty="0"/>
              <a:t>D.28 Formal </a:t>
            </a:r>
            <a:r>
              <a:rPr lang="en-US" dirty="0" smtClean="0"/>
              <a:t>Methods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Automotive </a:t>
            </a:r>
            <a:r>
              <a:rPr lang="mr-IN" dirty="0" smtClean="0"/>
              <a:t>–</a:t>
            </a:r>
            <a:r>
              <a:rPr lang="en-US" dirty="0" smtClean="0"/>
              <a:t> ISO 26262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33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981460" y="3842097"/>
            <a:ext cx="2306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working on a booklet</a:t>
            </a:r>
          </a:p>
          <a:p>
            <a:pPr algn="ctr"/>
            <a:r>
              <a:rPr lang="en-US" dirty="0" smtClean="0"/>
              <a:t>AdaCore </a:t>
            </a:r>
            <a:r>
              <a:rPr lang="en-US" dirty="0"/>
              <a:t>Technologies </a:t>
            </a:r>
            <a:endParaRPr lang="en-US" dirty="0" smtClean="0"/>
          </a:p>
          <a:p>
            <a:pPr algn="ctr"/>
            <a:r>
              <a:rPr lang="en-US" dirty="0" smtClean="0"/>
              <a:t>for ISO 26262</a:t>
            </a:r>
            <a:endParaRPr lang="de-DE" dirty="0" smtClean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C02731B6-DD49-48D6-9831-531F40CEE0F2}"/>
              </a:ext>
            </a:extLst>
          </p:cNvPr>
          <p:cNvSpPr txBox="1">
            <a:spLocks/>
          </p:cNvSpPr>
          <p:nvPr/>
        </p:nvSpPr>
        <p:spPr>
          <a:xfrm>
            <a:off x="538803" y="2288696"/>
            <a:ext cx="7164586" cy="403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 1 — Topics to be covered by modelling and coding </a:t>
            </a:r>
            <a:r>
              <a:rPr lang="en-US" dirty="0" smtClean="0"/>
              <a:t>guidelines</a:t>
            </a:r>
          </a:p>
          <a:p>
            <a:r>
              <a:rPr lang="en-US" dirty="0"/>
              <a:t>Table 2 — Notations for software architectural </a:t>
            </a:r>
            <a:r>
              <a:rPr lang="en-US" dirty="0" smtClean="0"/>
              <a:t>design</a:t>
            </a:r>
          </a:p>
          <a:p>
            <a:r>
              <a:rPr lang="en-US" dirty="0"/>
              <a:t>Table 6 — Methods for the verification of the software architectural </a:t>
            </a:r>
            <a:r>
              <a:rPr lang="en-US" dirty="0" smtClean="0"/>
              <a:t>design</a:t>
            </a:r>
          </a:p>
          <a:p>
            <a:r>
              <a:rPr lang="en-US" dirty="0"/>
              <a:t>Table 9 — Methods for the verification of software unit design and </a:t>
            </a:r>
            <a:r>
              <a:rPr lang="en-US" dirty="0" smtClean="0"/>
              <a:t>implementation</a:t>
            </a:r>
          </a:p>
          <a:p>
            <a:r>
              <a:rPr lang="en-US" dirty="0"/>
              <a:t>Table 11 — Methods for deriving test cases for software unit </a:t>
            </a:r>
            <a:r>
              <a:rPr lang="en-US" dirty="0" smtClean="0"/>
              <a:t>testing</a:t>
            </a:r>
          </a:p>
          <a:p>
            <a:r>
              <a:rPr lang="en-US" dirty="0"/>
              <a:t>Table 13 — Methods for software integration </a:t>
            </a:r>
            <a:r>
              <a:rPr lang="en-US" dirty="0" smtClean="0"/>
              <a:t>testing</a:t>
            </a:r>
          </a:p>
          <a:p>
            <a:r>
              <a:rPr lang="en-US" dirty="0"/>
              <a:t>Table 14 — Methods for deriving test cases for software integration testing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Software Assurance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1964353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strong semantic coding standard to full functional correctness</a:t>
            </a:r>
          </a:p>
          <a:p>
            <a:endParaRPr lang="en-US" sz="2400" dirty="0" smtClean="0"/>
          </a:p>
          <a:p>
            <a:r>
              <a:rPr lang="en-US" sz="2400" dirty="0" smtClean="0"/>
              <a:t>Every level implicitly builds on the lower levels</a:t>
            </a:r>
          </a:p>
          <a:p>
            <a:endParaRPr lang="en-US" sz="2400" dirty="0" smtClean="0"/>
          </a:p>
          <a:p>
            <a:r>
              <a:rPr lang="en-US" sz="2400" dirty="0" smtClean="0"/>
              <a:t>Lower levels require lower costs/efforts</a:t>
            </a:r>
          </a:p>
          <a:p>
            <a:endParaRPr lang="en-US" sz="2400" dirty="0"/>
          </a:p>
          <a:p>
            <a:r>
              <a:rPr lang="en-US" sz="2400" dirty="0" smtClean="0"/>
              <a:t>Good match from DAL/SIL to Bronze-Silver-Gold-Platinum</a:t>
            </a:r>
          </a:p>
          <a:p>
            <a:endParaRPr lang="en-US" sz="2400" dirty="0"/>
          </a:p>
          <a:p>
            <a:r>
              <a:rPr lang="en-US" sz="2400" dirty="0" smtClean="0"/>
              <a:t>Good match to certification objectives in transport</a:t>
            </a:r>
          </a:p>
          <a:p>
            <a:endParaRPr lang="en-US" sz="2400" dirty="0"/>
          </a:p>
          <a:p>
            <a:r>
              <a:rPr lang="en-US" sz="2400" dirty="0" smtClean="0"/>
              <a:t>Adoption greatly facilitated by detailed level-specific guidance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149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Resources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>
            <a:noAutofit/>
          </a:bodyPr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</a:t>
            </a:r>
            <a:r>
              <a:rPr lang="fr-FR" sz="2400" dirty="0" err="1" smtClean="0"/>
              <a:t>toolset</a:t>
            </a:r>
            <a:endParaRPr lang="fr-FR" sz="2400" dirty="0"/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http://</a:t>
            </a: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sparkpro</a:t>
            </a:r>
            <a:r>
              <a:rPr lang="fr-FR" sz="2400" dirty="0">
                <a:solidFill>
                  <a:srgbClr val="0070C0"/>
                </a:solidFill>
              </a:rPr>
              <a:t> </a:t>
            </a:r>
            <a:r>
              <a:rPr lang="fr-FR" sz="2400" dirty="0" smtClean="0">
                <a:solidFill>
                  <a:srgbClr val="0070C0"/>
                </a:solidFill>
              </a:rPr>
              <a:t>   http</a:t>
            </a:r>
            <a:r>
              <a:rPr lang="fr-FR" sz="2400" dirty="0">
                <a:solidFill>
                  <a:srgbClr val="0070C0"/>
                </a:solidFill>
              </a:rPr>
              <a:t>:// </a:t>
            </a:r>
            <a:r>
              <a:rPr lang="fr-FR" sz="2400" dirty="0" err="1" smtClean="0">
                <a:solidFill>
                  <a:srgbClr val="0070C0"/>
                </a:solidFill>
              </a:rPr>
              <a:t>www.adacore.com</a:t>
            </a:r>
            <a:r>
              <a:rPr lang="fr-FR" sz="2400" dirty="0" smtClean="0">
                <a:solidFill>
                  <a:srgbClr val="0070C0"/>
                </a:solidFill>
              </a:rPr>
              <a:t>/</a:t>
            </a:r>
            <a:r>
              <a:rPr lang="fr-FR" sz="2400" dirty="0" err="1" smtClean="0">
                <a:solidFill>
                  <a:srgbClr val="0070C0"/>
                </a:solidFill>
              </a:rPr>
              <a:t>community</a:t>
            </a:r>
            <a:endParaRPr lang="fr-FR" sz="2400" dirty="0">
              <a:solidFill>
                <a:srgbClr val="0070C0"/>
              </a:solidFill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</a:t>
            </a:r>
            <a:r>
              <a:rPr lang="fr-FR" sz="2400" dirty="0" smtClean="0"/>
              <a:t>adoption guidance</a:t>
            </a:r>
            <a:endParaRPr lang="fr-FR" sz="2400" dirty="0"/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 err="1" smtClean="0">
                <a:solidFill>
                  <a:srgbClr val="0070C0"/>
                </a:solidFill>
              </a:rPr>
              <a:t>www.adacore.com</a:t>
            </a:r>
            <a:r>
              <a:rPr lang="fr-FR" sz="2400" dirty="0" smtClean="0">
                <a:solidFill>
                  <a:srgbClr val="0070C0"/>
                </a:solidFill>
              </a:rPr>
              <a:t>/</a:t>
            </a:r>
            <a:r>
              <a:rPr lang="fr-FR" sz="2400" dirty="0" err="1" smtClean="0">
                <a:solidFill>
                  <a:srgbClr val="0070C0"/>
                </a:solidFill>
              </a:rPr>
              <a:t>knowledge</a:t>
            </a:r>
            <a:r>
              <a:rPr lang="fr-FR" sz="2400" dirty="0" smtClean="0">
                <a:solidFill>
                  <a:srgbClr val="0070C0"/>
                </a:solidFill>
              </a:rPr>
              <a:t>/</a:t>
            </a:r>
            <a:r>
              <a:rPr lang="fr-FR" sz="2400" dirty="0" err="1" smtClean="0">
                <a:solidFill>
                  <a:srgbClr val="0070C0"/>
                </a:solidFill>
              </a:rPr>
              <a:t>technical-papers</a:t>
            </a:r>
            <a:r>
              <a:rPr lang="fr-FR" sz="2400" dirty="0" smtClean="0">
                <a:solidFill>
                  <a:srgbClr val="0070C0"/>
                </a:solidFill>
              </a:rPr>
              <a:t>/</a:t>
            </a:r>
            <a:r>
              <a:rPr lang="fr-FR" sz="2400" dirty="0" err="1" smtClean="0">
                <a:solidFill>
                  <a:srgbClr val="0070C0"/>
                </a:solidFill>
              </a:rPr>
              <a:t>implementation</a:t>
            </a:r>
            <a:r>
              <a:rPr lang="fr-FR" sz="2400" dirty="0" smtClean="0">
                <a:solidFill>
                  <a:srgbClr val="0070C0"/>
                </a:solidFill>
              </a:rPr>
              <a:t>-guidance-</a:t>
            </a:r>
            <a:r>
              <a:rPr lang="fr-FR" sz="2400" dirty="0" err="1" smtClean="0">
                <a:solidFill>
                  <a:srgbClr val="0070C0"/>
                </a:solidFill>
              </a:rPr>
              <a:t>spark</a:t>
            </a:r>
            <a:endParaRPr lang="fr-FR" sz="2400" dirty="0" smtClean="0">
              <a:solidFill>
                <a:srgbClr val="0070C0"/>
              </a:solidFill>
            </a:endParaRP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400" u="sng" dirty="0">
              <a:solidFill>
                <a:srgbClr val="0070C0"/>
              </a:solidFill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 smtClean="0"/>
              <a:t>SPARK </a:t>
            </a:r>
            <a:r>
              <a:rPr lang="fr-FR" sz="2400" dirty="0"/>
              <a:t>blog and </a:t>
            </a:r>
            <a:r>
              <a:rPr lang="fr-FR" sz="2400" dirty="0" err="1"/>
              <a:t>resources</a:t>
            </a:r>
            <a:r>
              <a:rPr lang="fr-FR" sz="2400" dirty="0"/>
              <a:t> (</a:t>
            </a:r>
            <a:r>
              <a:rPr lang="fr-FR" sz="2400" dirty="0" err="1"/>
              <a:t>User’s</a:t>
            </a:r>
            <a:r>
              <a:rPr lang="fr-FR" sz="2400" dirty="0"/>
              <a:t> Guide</a:t>
            </a:r>
            <a:r>
              <a:rPr lang="fr-FR" sz="2400" dirty="0" smtClean="0"/>
              <a:t>)</a:t>
            </a:r>
            <a:endParaRPr lang="fr-FR" sz="2400" dirty="0"/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http://www.spark-2014.org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online </a:t>
            </a:r>
            <a:r>
              <a:rPr lang="fr-FR" sz="2400" dirty="0" smtClean="0"/>
              <a:t>training</a:t>
            </a:r>
            <a:endParaRPr lang="fr-FR" sz="2400" dirty="0"/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http</a:t>
            </a:r>
            <a:r>
              <a:rPr lang="en-US" sz="2400" dirty="0">
                <a:solidFill>
                  <a:srgbClr val="0070C0"/>
                </a:solidFill>
              </a:rPr>
              <a:t>://u.adacore.com</a:t>
            </a:r>
            <a:endParaRPr lang="en-US" sz="2400" u="sng" dirty="0">
              <a:solidFill>
                <a:srgbClr val="0070C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19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83" y="2385740"/>
            <a:ext cx="3063545" cy="1292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Program Verification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58440" y="3492842"/>
            <a:ext cx="8168640" cy="12358"/>
          </a:xfrm>
          <a:prstGeom prst="line">
            <a:avLst/>
          </a:prstGeom>
          <a:ln w="177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264920" y="4038600"/>
            <a:ext cx="9662160" cy="15240"/>
          </a:xfrm>
          <a:prstGeom prst="line">
            <a:avLst/>
          </a:prstGeom>
          <a:ln w="177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48397" y="1322368"/>
            <a:ext cx="10054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/>
              <a:t>C</a:t>
            </a:r>
            <a:endParaRPr lang="en-US" sz="12000" dirty="0"/>
          </a:p>
        </p:txBody>
      </p:sp>
      <p:sp>
        <p:nvSpPr>
          <p:cNvPr id="9" name="TextBox 8"/>
          <p:cNvSpPr txBox="1"/>
          <p:nvPr/>
        </p:nvSpPr>
        <p:spPr>
          <a:xfrm>
            <a:off x="9541284" y="4365456"/>
            <a:ext cx="26196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mtClean="0"/>
              <a:t>Ada</a:t>
            </a:r>
            <a:endParaRPr lang="en-US" sz="12000" dirty="0"/>
          </a:p>
        </p:txBody>
      </p:sp>
      <p:sp>
        <p:nvSpPr>
          <p:cNvPr id="10" name="TextBox 9"/>
          <p:cNvSpPr txBox="1"/>
          <p:nvPr/>
        </p:nvSpPr>
        <p:spPr>
          <a:xfrm>
            <a:off x="1972983" y="2340020"/>
            <a:ext cx="1316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1999</a:t>
            </a:r>
          </a:p>
          <a:p>
            <a:pPr algn="ctr"/>
            <a:r>
              <a:rPr lang="en-US" sz="3200" dirty="0" smtClean="0"/>
              <a:t>Caveat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2039" y="213907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2008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21" y="410637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2014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4920" y="4147329"/>
            <a:ext cx="1228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1987</a:t>
            </a:r>
            <a:endParaRPr lang="en-US" sz="3200" dirty="0" smtClean="0"/>
          </a:p>
          <a:p>
            <a:pPr algn="ctr"/>
            <a:r>
              <a:rPr lang="en-US" sz="3200" dirty="0" smtClean="0"/>
              <a:t>SPARK</a:t>
            </a:r>
            <a:endParaRPr lang="en-US" sz="3200" dirty="0"/>
          </a:p>
        </p:txBody>
      </p:sp>
      <p:pic>
        <p:nvPicPr>
          <p:cNvPr id="15" name="Espace réservé du contenu 3" descr="spark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>
            <a:off x="6670620" y="4106376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05" y="2915398"/>
            <a:ext cx="2395514" cy="3345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16175" y="2309872"/>
            <a:ext cx="1018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2013</a:t>
            </a:r>
            <a:endParaRPr lang="en-US" sz="3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43828" y="6211669"/>
            <a:ext cx="10509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Formal Verification of Avionics Software Products</a:t>
            </a:r>
            <a:r>
              <a:rPr lang="en-US" dirty="0" smtClean="0"/>
              <a:t>, </a:t>
            </a:r>
            <a:r>
              <a:rPr lang="en-US" dirty="0" err="1" smtClean="0"/>
              <a:t>Souyris</a:t>
            </a:r>
            <a:r>
              <a:rPr lang="en-US" dirty="0" smtClean="0"/>
              <a:t> et al., Airbus, FM 2009</a:t>
            </a:r>
          </a:p>
          <a:p>
            <a:r>
              <a:rPr lang="en-US" i="1" dirty="0"/>
              <a:t>Are We There Yet? 20 Years of Industrial Theorem Proving with </a:t>
            </a:r>
            <a:r>
              <a:rPr lang="en-US" i="1" dirty="0" smtClean="0"/>
              <a:t>SPARK</a:t>
            </a:r>
            <a:r>
              <a:rPr lang="en-US" dirty="0" smtClean="0"/>
              <a:t>, Chapman and </a:t>
            </a:r>
            <a:r>
              <a:rPr lang="en-US" dirty="0" err="1" smtClean="0"/>
              <a:t>Schanda</a:t>
            </a:r>
            <a:r>
              <a:rPr lang="en-US" dirty="0" smtClean="0"/>
              <a:t>, </a:t>
            </a:r>
            <a:r>
              <a:rPr lang="en-US" dirty="0" err="1" smtClean="0"/>
              <a:t>Altran</a:t>
            </a:r>
            <a:r>
              <a:rPr lang="en-US" dirty="0" smtClean="0"/>
              <a:t>, ITP 2014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97849" y="4822835"/>
            <a:ext cx="1160895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1997</a:t>
            </a:r>
          </a:p>
          <a:p>
            <a:pPr algn="ctr"/>
            <a:r>
              <a:rPr lang="en-US" sz="3200" dirty="0" smtClean="0"/>
              <a:t>C130J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3304052" y="1594820"/>
            <a:ext cx="1252267" cy="10772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2002</a:t>
            </a:r>
          </a:p>
          <a:p>
            <a:pPr algn="ctr"/>
            <a:r>
              <a:rPr lang="en-US" sz="3200" dirty="0" smtClean="0"/>
              <a:t>Airbus</a:t>
            </a:r>
            <a:endParaRPr lang="en-US" sz="32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4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- Integration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8" y="1632724"/>
            <a:ext cx="8393023" cy="508875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220973" y="3340511"/>
            <a:ext cx="3666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Build-Test-Prove </a:t>
            </a:r>
          </a:p>
          <a:p>
            <a:r>
              <a:rPr lang="en-US" sz="3200" dirty="0" smtClean="0">
                <a:solidFill>
                  <a:srgbClr val="C00000"/>
                </a:solidFill>
              </a:rPr>
              <a:t>all in the same IDEs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- Integration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8" y="1632724"/>
            <a:ext cx="8393023" cy="508875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063706" y="1667228"/>
            <a:ext cx="698739" cy="56701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86046" y="1651143"/>
            <a:ext cx="698739" cy="56701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166559" y="4546121"/>
            <a:ext cx="4813539" cy="826427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049369" y="3895520"/>
            <a:ext cx="3304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Contracts are code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- Automation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7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57" y="1619552"/>
            <a:ext cx="9273396" cy="50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- Automation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8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22" y="1688586"/>
            <a:ext cx="7696200" cy="51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- Interaction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14" y="1925546"/>
            <a:ext cx="7052454" cy="4430804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3010621" y="4099344"/>
            <a:ext cx="6090247" cy="574785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634472" y="4724933"/>
            <a:ext cx="293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C00000"/>
                </a:solidFill>
              </a:rPr>
              <a:t>Counterexample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412523" y="3100381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412523" y="3848003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2523" y="5435264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33247" y="3923053"/>
            <a:ext cx="93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C00000"/>
                </a:solidFill>
              </a:rPr>
              <a:t>Path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10363</TotalTime>
  <Words>1205</Words>
  <Application>Microsoft Macintosh PowerPoint</Application>
  <PresentationFormat>Grand écran</PresentationFormat>
  <Paragraphs>357</Paragraphs>
  <Slides>36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Courier New</vt:lpstr>
      <vt:lpstr>Mangal</vt:lpstr>
      <vt:lpstr>Verdana</vt:lpstr>
      <vt:lpstr>Wingdings</vt:lpstr>
      <vt:lpstr>Arial</vt:lpstr>
      <vt:lpstr>Thème Office</vt:lpstr>
      <vt:lpstr>Présentation PowerPoint</vt:lpstr>
      <vt:lpstr>SPARK – Flow Analysis</vt:lpstr>
      <vt:lpstr>SPARK – Proof </vt:lpstr>
      <vt:lpstr>Formal Program Verification</vt:lpstr>
      <vt:lpstr>Key Features - Integration</vt:lpstr>
      <vt:lpstr>Key Features - Integration</vt:lpstr>
      <vt:lpstr>Key Features - Automation</vt:lpstr>
      <vt:lpstr>Key Features - Automation</vt:lpstr>
      <vt:lpstr>Key Features - Interaction</vt:lpstr>
      <vt:lpstr>Levels of Software Assurance</vt:lpstr>
      <vt:lpstr>Stone Level</vt:lpstr>
      <vt:lpstr>Bronze Level</vt:lpstr>
      <vt:lpstr>Silver Level</vt:lpstr>
      <vt:lpstr>Gold Level</vt:lpstr>
      <vt:lpstr>Platinum Level</vt:lpstr>
      <vt:lpstr>Software Assurance Levels</vt:lpstr>
      <vt:lpstr>Industrial Practice</vt:lpstr>
      <vt:lpstr>Established Practice at Altran UK</vt:lpstr>
      <vt:lpstr>Past Projects at Altran UK</vt:lpstr>
      <vt:lpstr>Adoption Experiments at Thales</vt:lpstr>
      <vt:lpstr>Adoption Guidelines with Thales</vt:lpstr>
      <vt:lpstr>Features that Matter</vt:lpstr>
      <vt:lpstr>Stone Level – Large Language Subset</vt:lpstr>
      <vt:lpstr>Stone Level – Large Language Subset</vt:lpstr>
      <vt:lpstr>Bronze/Silver Level – Generation of Contracts</vt:lpstr>
      <vt:lpstr>Silver/Gold Level – Combination of Provers</vt:lpstr>
      <vt:lpstr>Silver/Gold Level – Combination of Provers</vt:lpstr>
      <vt:lpstr>Gold/Platinum Level – Auto-Active Verification</vt:lpstr>
      <vt:lpstr>Gold/Platinum Level – Auto-Active Verification</vt:lpstr>
      <vt:lpstr>Use in Certification</vt:lpstr>
      <vt:lpstr>Avionics – DO-178C and DO-333</vt:lpstr>
      <vt:lpstr>Railway – EN 50128</vt:lpstr>
      <vt:lpstr>Automotive – ISO 26262</vt:lpstr>
      <vt:lpstr>Conclusion</vt:lpstr>
      <vt:lpstr>Levels of Software Assurance</vt:lpstr>
      <vt:lpstr>SPARK Resources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Claire Dross</dc:creator>
  <cp:lastModifiedBy>Yannick Moy</cp:lastModifiedBy>
  <cp:revision>193</cp:revision>
  <cp:lastPrinted>2017-05-08T03:16:51Z</cp:lastPrinted>
  <dcterms:created xsi:type="dcterms:W3CDTF">2017-02-27T14:53:44Z</dcterms:created>
  <dcterms:modified xsi:type="dcterms:W3CDTF">2017-12-14T05:48:01Z</dcterms:modified>
</cp:coreProperties>
</file>